
<file path=[Content_Types].xml><?xml version="1.0" encoding="utf-8"?>
<Types xmlns="http://schemas.openxmlformats.org/package/2006/content-types">
  <Default Extension="bin" ContentType="application/vnd.openxmlformats-officedocument.oleObject"/>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244" d="100"/>
          <a:sy n="244" d="100"/>
        </p:scale>
        <p:origin x="-4788" y="-47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lIns="0" tIns="0" rIns="0" bIns="0"/>
          <a:lstStyle/>
          <a:p>
            <a:pPr marL="0" marR="0" indent="0" algn="ctr" defTabSz="914400" fontAlgn="auto" hangingPunct="1">
              <a:lnSpc>
                <a:spcPct val="100000"/>
              </a:lnSpc>
              <a:spcBef>
                <a:spcPts val="0"/>
              </a:spcBef>
              <a:spcAft>
                <a:spcPts val="0"/>
              </a:spcAft>
              <a:tabLst/>
              <a:defRPr lang="en-US" sz="800" b="0" i="0" u="none" strike="noStrike" kern="1200" spc="0" baseline="0">
                <a:solidFill>
                  <a:srgbClr val="595959"/>
                </a:solidFill>
                <a:latin typeface="Calibri"/>
              </a:defRPr>
            </a:pPr>
            <a:r>
              <a:rPr lang="en-US" sz="800" b="0" i="0" u="none" strike="noStrike" kern="1200" cap="none" spc="0" baseline="0" dirty="0">
                <a:solidFill>
                  <a:srgbClr val="595959"/>
                </a:solidFill>
                <a:uFillTx/>
                <a:latin typeface="Calibri"/>
                <a:ea typeface="+mn-ea"/>
                <a:cs typeface="+mn-cs"/>
              </a:rPr>
              <a:t>Type of anaesthetic</a:t>
            </a:r>
          </a:p>
        </c:rich>
      </c:tx>
      <c:layout>
        <c:manualLayout>
          <c:xMode val="edge"/>
          <c:yMode val="edge"/>
          <c:x val="0.21258765166388499"/>
          <c:y val="0"/>
        </c:manualLayout>
      </c:layout>
      <c:overlay val="0"/>
      <c:spPr>
        <a:noFill/>
        <a:ln>
          <a:noFill/>
        </a:ln>
      </c:spPr>
    </c:title>
    <c:autoTitleDeleted val="0"/>
    <c:view3D>
      <c:rotX val="25"/>
      <c:rotY val="90"/>
      <c:rAngAx val="0"/>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0.14295829557667586"/>
          <c:y val="0.47585402786190178"/>
          <c:w val="0.77353476295099233"/>
          <c:h val="0.36217818785740041"/>
        </c:manualLayout>
      </c:layout>
      <c:pie3DChart>
        <c:varyColors val="1"/>
        <c:ser>
          <c:idx val="0"/>
          <c:order val="0"/>
          <c:tx>
            <c:v>Sales</c:v>
          </c:tx>
          <c:explosion val="6"/>
          <c:dPt>
            <c:idx val="0"/>
            <c:bubble3D val="0"/>
            <c:spPr>
              <a:solidFill>
                <a:srgbClr val="4472C4"/>
              </a:solidFill>
              <a:ln w="25402">
                <a:solidFill>
                  <a:srgbClr val="FFFFFF"/>
                </a:solidFill>
                <a:prstDash val="solid"/>
                <a:round/>
              </a:ln>
            </c:spPr>
            <c:extLst>
              <c:ext xmlns:c16="http://schemas.microsoft.com/office/drawing/2014/chart" uri="{C3380CC4-5D6E-409C-BE32-E72D297353CC}">
                <c16:uniqueId val="{00000001-0D79-4FF6-99EB-C42CE6CAE5ED}"/>
              </c:ext>
            </c:extLst>
          </c:dPt>
          <c:dPt>
            <c:idx val="1"/>
            <c:bubble3D val="0"/>
            <c:spPr>
              <a:solidFill>
                <a:srgbClr val="ED7D31"/>
              </a:solidFill>
              <a:ln w="25402">
                <a:solidFill>
                  <a:srgbClr val="FFFFFF"/>
                </a:solidFill>
                <a:prstDash val="solid"/>
                <a:round/>
              </a:ln>
            </c:spPr>
            <c:extLst>
              <c:ext xmlns:c16="http://schemas.microsoft.com/office/drawing/2014/chart" uri="{C3380CC4-5D6E-409C-BE32-E72D297353CC}">
                <c16:uniqueId val="{00000003-0D79-4FF6-99EB-C42CE6CAE5ED}"/>
              </c:ext>
            </c:extLst>
          </c:dPt>
          <c:dPt>
            <c:idx val="2"/>
            <c:bubble3D val="0"/>
            <c:spPr>
              <a:solidFill>
                <a:srgbClr val="A5A5A5"/>
              </a:solidFill>
              <a:ln w="25402">
                <a:solidFill>
                  <a:srgbClr val="FFFFFF"/>
                </a:solidFill>
                <a:prstDash val="solid"/>
                <a:round/>
              </a:ln>
            </c:spPr>
            <c:extLst>
              <c:ext xmlns:c16="http://schemas.microsoft.com/office/drawing/2014/chart" uri="{C3380CC4-5D6E-409C-BE32-E72D297353CC}">
                <c16:uniqueId val="{00000005-0D79-4FF6-99EB-C42CE6CAE5ED}"/>
              </c:ext>
            </c:extLst>
          </c:dPt>
          <c:dPt>
            <c:idx val="3"/>
            <c:bubble3D val="0"/>
            <c:spPr>
              <a:solidFill>
                <a:srgbClr val="FFC000"/>
              </a:solidFill>
              <a:ln w="25402">
                <a:solidFill>
                  <a:srgbClr val="FFFFFF"/>
                </a:solidFill>
                <a:prstDash val="solid"/>
                <a:round/>
              </a:ln>
            </c:spPr>
            <c:extLst>
              <c:ext xmlns:c16="http://schemas.microsoft.com/office/drawing/2014/chart" uri="{C3380CC4-5D6E-409C-BE32-E72D297353CC}">
                <c16:uniqueId val="{00000007-0D79-4FF6-99EB-C42CE6CAE5ED}"/>
              </c:ext>
            </c:extLst>
          </c:dPt>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800" b="0" i="0" u="none" strike="noStrike" kern="1200" baseline="0">
                    <a:solidFill>
                      <a:srgbClr val="404040"/>
                    </a:solidFill>
                    <a:latin typeface="Calibri"/>
                  </a:defRPr>
                </a:pPr>
                <a:endParaRPr lang="en-US"/>
              </a:p>
            </c:txPr>
            <c:showLegendKey val="0"/>
            <c:showVal val="1"/>
            <c:showCatName val="1"/>
            <c:showSerName val="0"/>
            <c:showPercent val="1"/>
            <c:showBubbleSize val="0"/>
            <c:showLeaderLines val="1"/>
            <c:extLst>
              <c:ext xmlns:c15="http://schemas.microsoft.com/office/drawing/2012/chart" uri="{CE6537A1-D6FC-4f65-9D91-7224C49458BB}">
                <c15:spPr xmlns:c15="http://schemas.microsoft.com/office/drawing/2012/chart">
                  <a:prstGeom prst="rect">
                    <a:avLst/>
                  </a:prstGeom>
                </c15:spPr>
              </c:ext>
            </c:extLst>
          </c:dLbls>
          <c:cat>
            <c:strLit>
              <c:ptCount val="4"/>
              <c:pt idx="0">
                <c:v>Labour epidural</c:v>
              </c:pt>
              <c:pt idx="1">
                <c:v>LE+Spinal</c:v>
              </c:pt>
              <c:pt idx="2">
                <c:v>Spinal</c:v>
              </c:pt>
              <c:pt idx="3">
                <c:v>GA</c:v>
              </c:pt>
            </c:strLit>
          </c:cat>
          <c:val>
            <c:numLit>
              <c:formatCode>General</c:formatCode>
              <c:ptCount val="4"/>
              <c:pt idx="0">
                <c:v>9</c:v>
              </c:pt>
              <c:pt idx="1">
                <c:v>4</c:v>
              </c:pt>
              <c:pt idx="2">
                <c:v>28</c:v>
              </c:pt>
              <c:pt idx="3">
                <c:v>0</c:v>
              </c:pt>
            </c:numLit>
          </c:val>
          <c:extLst>
            <c:ext xmlns:c16="http://schemas.microsoft.com/office/drawing/2014/chart" uri="{C3380CC4-5D6E-409C-BE32-E72D297353CC}">
              <c16:uniqueId val="{00000008-0D79-4FF6-99EB-C42CE6CAE5ED}"/>
            </c:ext>
          </c:extLst>
        </c:ser>
        <c:dLbls>
          <c:showLegendKey val="0"/>
          <c:showVal val="0"/>
          <c:showCatName val="0"/>
          <c:showSerName val="0"/>
          <c:showPercent val="0"/>
          <c:showBubbleSize val="0"/>
          <c:showLeaderLines val="1"/>
        </c:dLbls>
      </c:pie3DChart>
      <c:spPr>
        <a:noFill/>
        <a:ln>
          <a:noFill/>
        </a:ln>
      </c:spPr>
    </c:plotArea>
    <c:plotVisOnly val="1"/>
    <c:dispBlanksAs val="gap"/>
    <c:showDLblsOverMax val="0"/>
  </c:chart>
  <c:spPr>
    <a:solidFill>
      <a:srgbClr val="FFFFFF"/>
    </a:solidFill>
    <a:ln w="9528">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en-GB" sz="900" b="0" i="0" u="none" strike="noStrike" kern="1200" baseline="0">
          <a:solidFill>
            <a:srgbClr val="000000"/>
          </a:solidFill>
          <a:latin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lIns="0" tIns="0" rIns="0" bIns="0"/>
          <a:lstStyle/>
          <a:p>
            <a:pPr marL="0" marR="0" indent="0" algn="ctr" defTabSz="914400" fontAlgn="auto" hangingPunct="1">
              <a:lnSpc>
                <a:spcPct val="100000"/>
              </a:lnSpc>
              <a:spcBef>
                <a:spcPts val="0"/>
              </a:spcBef>
              <a:spcAft>
                <a:spcPts val="0"/>
              </a:spcAft>
              <a:tabLst/>
              <a:defRPr lang="en-US" sz="1400" b="0" i="0" u="none" strike="noStrike" kern="1200" spc="0" baseline="0">
                <a:solidFill>
                  <a:srgbClr val="595959"/>
                </a:solidFill>
                <a:latin typeface="Calibri"/>
              </a:defRPr>
            </a:pPr>
            <a:r>
              <a:rPr lang="en-US" sz="800" b="0" i="0" u="none" strike="noStrike" kern="1200" cap="none" spc="0" baseline="0" dirty="0">
                <a:solidFill>
                  <a:srgbClr val="595959"/>
                </a:solidFill>
                <a:uFillTx/>
                <a:latin typeface="Calibri"/>
                <a:ea typeface="+mn-ea"/>
                <a:cs typeface="+mn-cs"/>
              </a:rPr>
              <a:t>Maternal satisfaction with Labour epidural</a:t>
            </a:r>
          </a:p>
        </c:rich>
      </c:tx>
      <c:layout>
        <c:manualLayout>
          <c:xMode val="edge"/>
          <c:yMode val="edge"/>
          <c:x val="0.1610219446496392"/>
          <c:y val="5.1356024338942825E-2"/>
        </c:manualLayout>
      </c:layout>
      <c:overlay val="0"/>
      <c:spPr>
        <a:noFill/>
        <a:ln>
          <a:noFill/>
        </a:ln>
      </c:spPr>
    </c:title>
    <c:autoTitleDeleted val="0"/>
    <c:view3D>
      <c:rotX val="10"/>
      <c:rotY val="15"/>
      <c:rAngAx val="0"/>
      <c:perspective val="46"/>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0.12533196196916738"/>
          <c:y val="0.34258965563272387"/>
          <c:w val="0.83395770793693835"/>
          <c:h val="0.25980109743918944"/>
        </c:manualLayout>
      </c:layout>
      <c:bar3DChart>
        <c:barDir val="col"/>
        <c:grouping val="clustered"/>
        <c:varyColors val="0"/>
        <c:ser>
          <c:idx val="0"/>
          <c:order val="0"/>
          <c:tx>
            <c:v>Satisfaction</c:v>
          </c:tx>
          <c:spPr>
            <a:solidFill>
              <a:srgbClr val="4472C4"/>
            </a:solidFill>
            <a:ln>
              <a:noFill/>
            </a:ln>
          </c:spPr>
          <c:invertIfNegative val="0"/>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900" b="0" i="0" u="none" strike="noStrike" kern="1200" baseline="0">
                    <a:solidFill>
                      <a:srgbClr val="404040"/>
                    </a:solidFill>
                    <a:latin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Lit>
              <c:ptCount val="4"/>
              <c:pt idx="0">
                <c:v>Information</c:v>
              </c:pt>
              <c:pt idx="1">
                <c:v>Prompt</c:v>
              </c:pt>
              <c:pt idx="2">
                <c:v>Procedure</c:v>
              </c:pt>
              <c:pt idx="3">
                <c:v>Pain relief</c:v>
              </c:pt>
            </c:strLit>
          </c:cat>
          <c:val>
            <c:numLit>
              <c:formatCode>General</c:formatCode>
              <c:ptCount val="4"/>
              <c:pt idx="0">
                <c:v>13</c:v>
              </c:pt>
              <c:pt idx="1">
                <c:v>13</c:v>
              </c:pt>
              <c:pt idx="2">
                <c:v>13</c:v>
              </c:pt>
              <c:pt idx="3">
                <c:v>12</c:v>
              </c:pt>
            </c:numLit>
          </c:val>
          <c:extLst>
            <c:ext xmlns:c16="http://schemas.microsoft.com/office/drawing/2014/chart" uri="{C3380CC4-5D6E-409C-BE32-E72D297353CC}">
              <c16:uniqueId val="{00000000-66E3-4CE4-A480-21A6D8369311}"/>
            </c:ext>
          </c:extLst>
        </c:ser>
        <c:ser>
          <c:idx val="1"/>
          <c:order val="1"/>
          <c:tx>
            <c:v>Not satisfied</c:v>
          </c:tx>
          <c:spPr>
            <a:solidFill>
              <a:srgbClr val="ED7D31"/>
            </a:solidFill>
            <a:ln>
              <a:noFill/>
            </a:ln>
          </c:spPr>
          <c:invertIfNegative val="0"/>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900" b="0" i="0" u="none" strike="noStrike" kern="1200" baseline="0">
                    <a:solidFill>
                      <a:srgbClr val="404040"/>
                    </a:solidFill>
                    <a:latin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Lit>
              <c:ptCount val="4"/>
              <c:pt idx="0">
                <c:v>Information</c:v>
              </c:pt>
              <c:pt idx="1">
                <c:v>Prompt</c:v>
              </c:pt>
              <c:pt idx="2">
                <c:v>Procedure</c:v>
              </c:pt>
              <c:pt idx="3">
                <c:v>Pain relief</c:v>
              </c:pt>
            </c:strLit>
          </c:cat>
          <c:val>
            <c:numLit>
              <c:formatCode>General</c:formatCode>
              <c:ptCount val="4"/>
              <c:pt idx="0">
                <c:v>0</c:v>
              </c:pt>
              <c:pt idx="1">
                <c:v>0</c:v>
              </c:pt>
              <c:pt idx="2">
                <c:v>0</c:v>
              </c:pt>
              <c:pt idx="3">
                <c:v>1</c:v>
              </c:pt>
            </c:numLit>
          </c:val>
          <c:extLst>
            <c:ext xmlns:c16="http://schemas.microsoft.com/office/drawing/2014/chart" uri="{C3380CC4-5D6E-409C-BE32-E72D297353CC}">
              <c16:uniqueId val="{00000001-66E3-4CE4-A480-21A6D8369311}"/>
            </c:ext>
          </c:extLst>
        </c:ser>
        <c:dLbls>
          <c:showLegendKey val="0"/>
          <c:showVal val="0"/>
          <c:showCatName val="0"/>
          <c:showSerName val="0"/>
          <c:showPercent val="0"/>
          <c:showBubbleSize val="0"/>
        </c:dLbls>
        <c:gapWidth val="150"/>
        <c:shape val="box"/>
        <c:axId val="2006897839"/>
        <c:axId val="2007859807"/>
        <c:axId val="0"/>
      </c:bar3DChart>
      <c:valAx>
        <c:axId val="2007859807"/>
        <c:scaling>
          <c:orientation val="minMax"/>
        </c:scaling>
        <c:delete val="0"/>
        <c:axPos val="l"/>
        <c:majorGridlines>
          <c:spPr>
            <a:ln w="9528">
              <a:solidFill>
                <a:srgbClr val="D9D9D9"/>
              </a:solidFill>
              <a:prstDash val="solid"/>
              <a:round/>
            </a:ln>
          </c:spPr>
        </c:majorGridlines>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lang="en-US" sz="900" b="0" i="0" u="none" strike="noStrike" kern="1200" baseline="0">
                <a:solidFill>
                  <a:srgbClr val="595959"/>
                </a:solidFill>
                <a:latin typeface="Calibri"/>
              </a:defRPr>
            </a:pPr>
            <a:endParaRPr lang="en-US"/>
          </a:p>
        </c:txPr>
        <c:crossAx val="2006897839"/>
        <c:crosses val="autoZero"/>
        <c:crossBetween val="between"/>
      </c:valAx>
      <c:catAx>
        <c:axId val="2006897839"/>
        <c:scaling>
          <c:orientation val="minMax"/>
        </c:scaling>
        <c:delete val="0"/>
        <c:axPos val="b"/>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lang="en-US" sz="800" b="0" i="0" u="none" strike="noStrike" kern="1200" baseline="0">
                <a:solidFill>
                  <a:srgbClr val="595959"/>
                </a:solidFill>
                <a:latin typeface="Calibri"/>
              </a:defRPr>
            </a:pPr>
            <a:endParaRPr lang="en-US"/>
          </a:p>
        </c:txPr>
        <c:crossAx val="2007859807"/>
        <c:crossesAt val="0"/>
        <c:auto val="1"/>
        <c:lblAlgn val="ctr"/>
        <c:lblOffset val="100"/>
        <c:noMultiLvlLbl val="0"/>
      </c:catAx>
      <c:spPr>
        <a:noFill/>
        <a:ln>
          <a:noFill/>
        </a:ln>
      </c:spPr>
    </c:plotArea>
    <c:legend>
      <c:legendPos val="b"/>
      <c:overlay val="0"/>
      <c:spPr>
        <a:noFill/>
        <a:ln>
          <a:noFill/>
        </a:ln>
      </c:spPr>
      <c:txPr>
        <a:bodyPr lIns="0" tIns="0" rIns="0" bIns="0"/>
        <a:lstStyle/>
        <a:p>
          <a:pPr marL="0" marR="0" indent="0" defTabSz="914400" fontAlgn="auto" hangingPunct="1">
            <a:lnSpc>
              <a:spcPct val="100000"/>
            </a:lnSpc>
            <a:spcBef>
              <a:spcPts val="0"/>
            </a:spcBef>
            <a:spcAft>
              <a:spcPts val="0"/>
            </a:spcAft>
            <a:tabLst/>
            <a:defRPr lang="en-US" sz="800" b="0" i="0" u="none" strike="noStrike" kern="1200" baseline="0">
              <a:solidFill>
                <a:srgbClr val="595959"/>
              </a:solidFill>
              <a:latin typeface="Calibri"/>
            </a:defRPr>
          </a:pPr>
          <a:endParaRPr lang="en-US"/>
        </a:p>
      </c:txPr>
    </c:legend>
    <c:plotVisOnly val="1"/>
    <c:dispBlanksAs val="gap"/>
    <c:showDLblsOverMax val="0"/>
  </c:chart>
  <c:spPr>
    <a:solidFill>
      <a:srgbClr val="FFFFFF"/>
    </a:solidFill>
    <a:ln w="9528">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en-GB" sz="1000" b="0" i="0" u="none" strike="noStrike" kern="1200" baseline="0">
          <a:solidFill>
            <a:srgbClr val="000000"/>
          </a:solidFill>
          <a:latin typeface="Calibri"/>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lIns="0" tIns="0" rIns="0" bIns="0"/>
          <a:lstStyle/>
          <a:p>
            <a:pPr marL="0" marR="0" indent="0" algn="ctr" defTabSz="914400" fontAlgn="auto" hangingPunct="1">
              <a:lnSpc>
                <a:spcPct val="100000"/>
              </a:lnSpc>
              <a:spcBef>
                <a:spcPts val="0"/>
              </a:spcBef>
              <a:spcAft>
                <a:spcPts val="0"/>
              </a:spcAft>
              <a:tabLst/>
              <a:defRPr lang="en-US" sz="1400" b="0" i="0" u="none" strike="noStrike" kern="1200" spc="0" baseline="0">
                <a:solidFill>
                  <a:srgbClr val="595959"/>
                </a:solidFill>
                <a:latin typeface="Calibri"/>
              </a:defRPr>
            </a:pPr>
            <a:r>
              <a:rPr lang="en-US" sz="800" b="0" i="0" u="none" strike="noStrike" kern="1200" cap="none" spc="0" baseline="0" dirty="0">
                <a:solidFill>
                  <a:srgbClr val="595959"/>
                </a:solidFill>
                <a:uFillTx/>
                <a:latin typeface="Calibri"/>
                <a:ea typeface="+mn-ea"/>
                <a:cs typeface="+mn-cs"/>
              </a:rPr>
              <a:t>Satisfaction with Spinal Anaesthesia</a:t>
            </a:r>
          </a:p>
        </c:rich>
      </c:tx>
      <c:overlay val="0"/>
      <c:spPr>
        <a:noFill/>
        <a:ln>
          <a:noFill/>
        </a:ln>
      </c:spPr>
    </c:title>
    <c:autoTitleDeleted val="0"/>
    <c:view3D>
      <c:rotX val="10"/>
      <c:rotY val="15"/>
      <c:rAngAx val="0"/>
      <c:perspective val="46"/>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0.13588817821775107"/>
          <c:y val="0.28933264957788307"/>
          <c:w val="0.80174953663527571"/>
          <c:h val="0.21617591905151892"/>
        </c:manualLayout>
      </c:layout>
      <c:bar3DChart>
        <c:barDir val="col"/>
        <c:grouping val="clustered"/>
        <c:varyColors val="0"/>
        <c:ser>
          <c:idx val="0"/>
          <c:order val="0"/>
          <c:tx>
            <c:v>Satisfied</c:v>
          </c:tx>
          <c:spPr>
            <a:solidFill>
              <a:srgbClr val="4472C4"/>
            </a:solidFill>
            <a:ln>
              <a:noFill/>
            </a:ln>
          </c:spPr>
          <c:invertIfNegative val="0"/>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900" b="0" i="0" u="none" strike="noStrike" kern="1200" baseline="0">
                    <a:solidFill>
                      <a:srgbClr val="404040"/>
                    </a:solidFill>
                    <a:latin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Lit>
              <c:ptCount val="3"/>
              <c:pt idx="0">
                <c:v>Information</c:v>
              </c:pt>
              <c:pt idx="1">
                <c:v>Procedure</c:v>
              </c:pt>
              <c:pt idx="2">
                <c:v>Pain relief</c:v>
              </c:pt>
            </c:strLit>
          </c:cat>
          <c:val>
            <c:numLit>
              <c:formatCode>General</c:formatCode>
              <c:ptCount val="3"/>
              <c:pt idx="0">
                <c:v>31</c:v>
              </c:pt>
              <c:pt idx="1">
                <c:v>32</c:v>
              </c:pt>
              <c:pt idx="2">
                <c:v>32</c:v>
              </c:pt>
            </c:numLit>
          </c:val>
          <c:extLst>
            <c:ext xmlns:c16="http://schemas.microsoft.com/office/drawing/2014/chart" uri="{C3380CC4-5D6E-409C-BE32-E72D297353CC}">
              <c16:uniqueId val="{00000000-AE14-4A41-88DC-7E8AAC7A3818}"/>
            </c:ext>
          </c:extLst>
        </c:ser>
        <c:ser>
          <c:idx val="1"/>
          <c:order val="1"/>
          <c:tx>
            <c:v>Not satisfied</c:v>
          </c:tx>
          <c:spPr>
            <a:solidFill>
              <a:srgbClr val="ED7D31"/>
            </a:solidFill>
            <a:ln>
              <a:noFill/>
            </a:ln>
          </c:spPr>
          <c:invertIfNegative val="0"/>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900" b="0" i="0" u="none" strike="noStrike" kern="1200" baseline="0">
                    <a:solidFill>
                      <a:srgbClr val="404040"/>
                    </a:solidFill>
                    <a:latin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Lit>
              <c:ptCount val="3"/>
              <c:pt idx="0">
                <c:v>Information</c:v>
              </c:pt>
              <c:pt idx="1">
                <c:v>Procedure</c:v>
              </c:pt>
              <c:pt idx="2">
                <c:v>Pain relief</c:v>
              </c:pt>
            </c:strLit>
          </c:cat>
          <c:val>
            <c:numLit>
              <c:formatCode>General</c:formatCode>
              <c:ptCount val="3"/>
              <c:pt idx="0">
                <c:v>1</c:v>
              </c:pt>
              <c:pt idx="1">
                <c:v>0</c:v>
              </c:pt>
              <c:pt idx="2">
                <c:v>0</c:v>
              </c:pt>
            </c:numLit>
          </c:val>
          <c:extLst>
            <c:ext xmlns:c16="http://schemas.microsoft.com/office/drawing/2014/chart" uri="{C3380CC4-5D6E-409C-BE32-E72D297353CC}">
              <c16:uniqueId val="{00000001-AE14-4A41-88DC-7E8AAC7A3818}"/>
            </c:ext>
          </c:extLst>
        </c:ser>
        <c:dLbls>
          <c:showLegendKey val="0"/>
          <c:showVal val="0"/>
          <c:showCatName val="0"/>
          <c:showSerName val="0"/>
          <c:showPercent val="0"/>
          <c:showBubbleSize val="0"/>
        </c:dLbls>
        <c:gapWidth val="150"/>
        <c:shape val="box"/>
        <c:axId val="2006898239"/>
        <c:axId val="2007861471"/>
        <c:axId val="0"/>
      </c:bar3DChart>
      <c:valAx>
        <c:axId val="2007861471"/>
        <c:scaling>
          <c:orientation val="minMax"/>
        </c:scaling>
        <c:delete val="0"/>
        <c:axPos val="l"/>
        <c:majorGridlines>
          <c:spPr>
            <a:ln w="9528">
              <a:solidFill>
                <a:srgbClr val="D9D9D9"/>
              </a:solidFill>
              <a:prstDash val="solid"/>
              <a:round/>
            </a:ln>
          </c:spPr>
        </c:majorGridlines>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lang="en-US" sz="900" b="0" i="0" u="none" strike="noStrike" kern="1200" baseline="0">
                <a:solidFill>
                  <a:srgbClr val="595959"/>
                </a:solidFill>
                <a:latin typeface="Calibri"/>
              </a:defRPr>
            </a:pPr>
            <a:endParaRPr lang="en-US"/>
          </a:p>
        </c:txPr>
        <c:crossAx val="2006898239"/>
        <c:crosses val="autoZero"/>
        <c:crossBetween val="between"/>
      </c:valAx>
      <c:catAx>
        <c:axId val="2006898239"/>
        <c:scaling>
          <c:orientation val="minMax"/>
        </c:scaling>
        <c:delete val="0"/>
        <c:axPos val="b"/>
        <c:numFmt formatCode="General" sourceLinked="0"/>
        <c:majorTickMark val="none"/>
        <c:minorTickMark val="none"/>
        <c:tickLblPos val="nextTo"/>
        <c:spPr>
          <a:noFill/>
          <a:ln>
            <a:noFill/>
          </a:ln>
        </c:spPr>
        <c:txPr>
          <a:bodyPr lIns="0" tIns="0" rIns="0" bIns="0"/>
          <a:lstStyle/>
          <a:p>
            <a:pPr marL="0" marR="0" indent="0" defTabSz="914400" fontAlgn="auto" hangingPunct="1">
              <a:lnSpc>
                <a:spcPct val="100000"/>
              </a:lnSpc>
              <a:spcBef>
                <a:spcPts val="0"/>
              </a:spcBef>
              <a:spcAft>
                <a:spcPts val="0"/>
              </a:spcAft>
              <a:tabLst/>
              <a:defRPr lang="en-US" sz="800" b="0" i="0" u="none" strike="noStrike" kern="1200" baseline="0">
                <a:solidFill>
                  <a:srgbClr val="595959"/>
                </a:solidFill>
                <a:latin typeface="Calibri"/>
              </a:defRPr>
            </a:pPr>
            <a:endParaRPr lang="en-US"/>
          </a:p>
        </c:txPr>
        <c:crossAx val="2007861471"/>
        <c:crossesAt val="0"/>
        <c:auto val="1"/>
        <c:lblAlgn val="ctr"/>
        <c:lblOffset val="100"/>
        <c:noMultiLvlLbl val="0"/>
      </c:catAx>
      <c:spPr>
        <a:noFill/>
        <a:ln>
          <a:noFill/>
        </a:ln>
      </c:spPr>
    </c:plotArea>
    <c:legend>
      <c:legendPos val="b"/>
      <c:overlay val="0"/>
      <c:spPr>
        <a:noFill/>
        <a:ln>
          <a:noFill/>
        </a:ln>
      </c:spPr>
      <c:txPr>
        <a:bodyPr lIns="0" tIns="0" rIns="0" bIns="0"/>
        <a:lstStyle/>
        <a:p>
          <a:pPr marL="0" marR="0" indent="0" defTabSz="914400" fontAlgn="auto" hangingPunct="1">
            <a:lnSpc>
              <a:spcPct val="100000"/>
            </a:lnSpc>
            <a:spcBef>
              <a:spcPts val="0"/>
            </a:spcBef>
            <a:spcAft>
              <a:spcPts val="0"/>
            </a:spcAft>
            <a:tabLst/>
            <a:defRPr lang="en-US" sz="800" b="0" i="0" u="none" strike="noStrike" kern="1200" baseline="0">
              <a:solidFill>
                <a:srgbClr val="595959"/>
              </a:solidFill>
              <a:latin typeface="Calibri"/>
            </a:defRPr>
          </a:pPr>
          <a:endParaRPr lang="en-US"/>
        </a:p>
      </c:txPr>
    </c:legend>
    <c:plotVisOnly val="1"/>
    <c:dispBlanksAs val="gap"/>
    <c:showDLblsOverMax val="0"/>
  </c:chart>
  <c:spPr>
    <a:solidFill>
      <a:srgbClr val="FFFFFF"/>
    </a:solidFill>
    <a:ln w="9528">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en-GB" sz="1000" b="0" i="0" u="none" strike="noStrike" kern="1200" baseline="0">
          <a:solidFill>
            <a:srgbClr val="000000"/>
          </a:solidFill>
          <a:latin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lIns="0" tIns="0" rIns="0" bIns="0"/>
          <a:lstStyle/>
          <a:p>
            <a:pPr marL="0" marR="0" indent="0" algn="ctr" defTabSz="914400" fontAlgn="auto" hangingPunct="1">
              <a:lnSpc>
                <a:spcPct val="100000"/>
              </a:lnSpc>
              <a:spcBef>
                <a:spcPts val="0"/>
              </a:spcBef>
              <a:spcAft>
                <a:spcPts val="0"/>
              </a:spcAft>
              <a:tabLst/>
              <a:defRPr lang="en-US" sz="800" b="0" i="0" u="none" strike="noStrike" kern="1200" spc="0" baseline="0">
                <a:solidFill>
                  <a:srgbClr val="595959"/>
                </a:solidFill>
                <a:latin typeface="Calibri"/>
              </a:defRPr>
            </a:pPr>
            <a:r>
              <a:rPr lang="en-US" sz="800" b="0" i="0" u="none" strike="noStrike" kern="1200" cap="none" spc="0" baseline="0" dirty="0">
                <a:solidFill>
                  <a:srgbClr val="595959"/>
                </a:solidFill>
                <a:uFillTx/>
                <a:latin typeface="Calibri"/>
                <a:ea typeface="+mn-ea"/>
                <a:cs typeface="+mn-cs"/>
              </a:rPr>
              <a:t>Overall satisfaction with anaesthetic care</a:t>
            </a:r>
          </a:p>
        </c:rich>
      </c:tx>
      <c:overlay val="0"/>
      <c:spPr>
        <a:noFill/>
        <a:ln>
          <a:noFill/>
        </a:ln>
      </c:spPr>
    </c:title>
    <c:autoTitleDeleted val="0"/>
    <c:view3D>
      <c:rotX val="25"/>
      <c:rotY val="90"/>
      <c:rAngAx val="0"/>
    </c:view3D>
    <c:floor>
      <c:thickness val="0"/>
      <c:spPr>
        <a:noFill/>
        <a:ln>
          <a:noFill/>
        </a:ln>
      </c:spPr>
    </c:floor>
    <c:sideWall>
      <c:thickness val="0"/>
      <c:spPr>
        <a:noFill/>
        <a:ln>
          <a:noFill/>
        </a:ln>
      </c:spPr>
    </c:sideWall>
    <c:backWall>
      <c:thickness val="0"/>
      <c:spPr>
        <a:noFill/>
        <a:ln>
          <a:noFill/>
        </a:ln>
      </c:spPr>
    </c:backWall>
    <c:plotArea>
      <c:layout/>
      <c:pie3DChart>
        <c:varyColors val="1"/>
        <c:ser>
          <c:idx val="0"/>
          <c:order val="0"/>
          <c:tx>
            <c:v>Overall satisfaction with anaesthetic care</c:v>
          </c:tx>
          <c:dPt>
            <c:idx val="0"/>
            <c:bubble3D val="0"/>
            <c:spPr>
              <a:solidFill>
                <a:srgbClr val="4472C4"/>
              </a:solidFill>
              <a:ln w="25402">
                <a:solidFill>
                  <a:srgbClr val="FFFFFF"/>
                </a:solidFill>
                <a:prstDash val="solid"/>
                <a:round/>
              </a:ln>
            </c:spPr>
            <c:extLst>
              <c:ext xmlns:c16="http://schemas.microsoft.com/office/drawing/2014/chart" uri="{C3380CC4-5D6E-409C-BE32-E72D297353CC}">
                <c16:uniqueId val="{00000001-0E4F-4B51-BB7D-C2A2CE7D56D1}"/>
              </c:ext>
            </c:extLst>
          </c:dPt>
          <c:dPt>
            <c:idx val="1"/>
            <c:bubble3D val="0"/>
            <c:spPr>
              <a:solidFill>
                <a:srgbClr val="ED7D31"/>
              </a:solidFill>
              <a:ln w="25402">
                <a:solidFill>
                  <a:srgbClr val="FFFFFF"/>
                </a:solidFill>
                <a:prstDash val="solid"/>
                <a:round/>
              </a:ln>
            </c:spPr>
            <c:extLst>
              <c:ext xmlns:c16="http://schemas.microsoft.com/office/drawing/2014/chart" uri="{C3380CC4-5D6E-409C-BE32-E72D297353CC}">
                <c16:uniqueId val="{00000003-0E4F-4B51-BB7D-C2A2CE7D56D1}"/>
              </c:ext>
            </c:extLst>
          </c:dPt>
          <c:dPt>
            <c:idx val="2"/>
            <c:bubble3D val="0"/>
            <c:spPr>
              <a:solidFill>
                <a:srgbClr val="A5A5A5"/>
              </a:solidFill>
              <a:ln w="25402">
                <a:solidFill>
                  <a:srgbClr val="FFFFFF"/>
                </a:solidFill>
                <a:prstDash val="solid"/>
                <a:round/>
              </a:ln>
            </c:spPr>
            <c:extLst>
              <c:ext xmlns:c16="http://schemas.microsoft.com/office/drawing/2014/chart" uri="{C3380CC4-5D6E-409C-BE32-E72D297353CC}">
                <c16:uniqueId val="{00000005-0E4F-4B51-BB7D-C2A2CE7D56D1}"/>
              </c:ext>
            </c:extLst>
          </c:dPt>
          <c:dLbls>
            <c:spPr>
              <a:noFill/>
              <a:ln>
                <a:noFill/>
              </a:ln>
              <a:effectLst/>
            </c:spPr>
            <c:txPr>
              <a:bodyPr lIns="0" tIns="0" rIns="0" bIns="0"/>
              <a:lstStyle/>
              <a:p>
                <a:pPr marL="0" marR="0" indent="0" algn="ctr" defTabSz="914400" fontAlgn="auto" hangingPunct="1">
                  <a:lnSpc>
                    <a:spcPct val="100000"/>
                  </a:lnSpc>
                  <a:spcBef>
                    <a:spcPts val="0"/>
                  </a:spcBef>
                  <a:spcAft>
                    <a:spcPts val="0"/>
                  </a:spcAft>
                  <a:tabLst/>
                  <a:defRPr lang="en-US" sz="800" b="0" i="0" u="none" strike="noStrike" kern="1200" baseline="0">
                    <a:solidFill>
                      <a:srgbClr val="404040"/>
                    </a:solidFill>
                    <a:latin typeface="Calibri"/>
                  </a:defRPr>
                </a:pPr>
                <a:endParaRPr lang="en-US"/>
              </a:p>
            </c:txPr>
            <c:showLegendKey val="0"/>
            <c:showVal val="1"/>
            <c:showCatName val="1"/>
            <c:showSerName val="0"/>
            <c:showPercent val="0"/>
            <c:showBubbleSize val="0"/>
            <c:showLeaderLines val="1"/>
            <c:extLst>
              <c:ext xmlns:c15="http://schemas.microsoft.com/office/drawing/2012/chart" uri="{CE6537A1-D6FC-4f65-9D91-7224C49458BB}">
                <c15:spPr xmlns:c15="http://schemas.microsoft.com/office/drawing/2012/chart">
                  <a:prstGeom prst="rect">
                    <a:avLst/>
                  </a:prstGeom>
                </c15:spPr>
              </c:ext>
            </c:extLst>
          </c:dLbls>
          <c:cat>
            <c:strLit>
              <c:ptCount val="3"/>
              <c:pt idx="0">
                <c:v>Not satisfied</c:v>
              </c:pt>
              <c:pt idx="1">
                <c:v>satisfied</c:v>
              </c:pt>
              <c:pt idx="2">
                <c:v>Very happy</c:v>
              </c:pt>
            </c:strLit>
          </c:cat>
          <c:val>
            <c:numLit>
              <c:formatCode>General</c:formatCode>
              <c:ptCount val="3"/>
              <c:pt idx="0">
                <c:v>0</c:v>
              </c:pt>
              <c:pt idx="1">
                <c:v>5</c:v>
              </c:pt>
              <c:pt idx="2">
                <c:v>36</c:v>
              </c:pt>
            </c:numLit>
          </c:val>
          <c:extLst>
            <c:ext xmlns:c16="http://schemas.microsoft.com/office/drawing/2014/chart" uri="{C3380CC4-5D6E-409C-BE32-E72D297353CC}">
              <c16:uniqueId val="{00000006-0E4F-4B51-BB7D-C2A2CE7D56D1}"/>
            </c:ext>
          </c:extLst>
        </c:ser>
        <c:dLbls>
          <c:showLegendKey val="0"/>
          <c:showVal val="0"/>
          <c:showCatName val="0"/>
          <c:showSerName val="0"/>
          <c:showPercent val="0"/>
          <c:showBubbleSize val="0"/>
          <c:showLeaderLines val="1"/>
        </c:dLbls>
      </c:pie3DChart>
      <c:spPr>
        <a:noFill/>
        <a:ln>
          <a:noFill/>
        </a:ln>
      </c:spPr>
    </c:plotArea>
    <c:legend>
      <c:legendPos val="b"/>
      <c:overlay val="0"/>
      <c:spPr>
        <a:noFill/>
        <a:ln>
          <a:noFill/>
        </a:ln>
      </c:spPr>
      <c:txPr>
        <a:bodyPr lIns="0" tIns="0" rIns="0" bIns="0"/>
        <a:lstStyle/>
        <a:p>
          <a:pPr marL="0" marR="0" indent="0" defTabSz="914400" fontAlgn="auto" hangingPunct="1">
            <a:lnSpc>
              <a:spcPct val="100000"/>
            </a:lnSpc>
            <a:spcBef>
              <a:spcPts val="0"/>
            </a:spcBef>
            <a:spcAft>
              <a:spcPts val="0"/>
            </a:spcAft>
            <a:tabLst/>
            <a:defRPr lang="en-US" sz="800" b="0" i="0" u="none" strike="noStrike" kern="1200" baseline="0">
              <a:solidFill>
                <a:srgbClr val="595959"/>
              </a:solidFill>
              <a:latin typeface="Calibri"/>
            </a:defRPr>
          </a:pPr>
          <a:endParaRPr lang="en-US"/>
        </a:p>
      </c:txPr>
    </c:legend>
    <c:plotVisOnly val="1"/>
    <c:dispBlanksAs val="gap"/>
    <c:showDLblsOverMax val="0"/>
  </c:chart>
  <c:spPr>
    <a:solidFill>
      <a:srgbClr val="FFFFFF"/>
    </a:solidFill>
    <a:ln w="9528">
      <a:solidFill>
        <a:srgbClr val="D9D9D9"/>
      </a:solidFill>
      <a:prstDash val="solid"/>
      <a:round/>
    </a:ln>
  </c:spPr>
  <c:txPr>
    <a:bodyPr lIns="0" tIns="0" rIns="0" bIns="0"/>
    <a:lstStyle/>
    <a:p>
      <a:pPr marL="0" marR="0" indent="0" defTabSz="914400" fontAlgn="auto" hangingPunct="1">
        <a:lnSpc>
          <a:spcPct val="100000"/>
        </a:lnSpc>
        <a:spcBef>
          <a:spcPts val="0"/>
        </a:spcBef>
        <a:spcAft>
          <a:spcPts val="0"/>
        </a:spcAft>
        <a:tabLst/>
        <a:defRPr lang="en-GB" sz="900" b="0" i="0" u="none" strike="noStrike" kern="1200" baseline="0">
          <a:solidFill>
            <a:srgbClr val="000000"/>
          </a:solidFill>
          <a:latin typeface="Calibri"/>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272134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47605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2398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400321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2876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576576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497552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241408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08101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3DFE3-22C9-4EE2-9D5F-DBF7E30D4180}"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84899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D3DFE3-22C9-4EE2-9D5F-DBF7E30D4180}"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96803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D3DFE3-22C9-4EE2-9D5F-DBF7E30D4180}" type="datetimeFigureOut">
              <a:rPr lang="en-GB" smtClean="0"/>
              <a:t>18/03/2021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28559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D3DFE3-22C9-4EE2-9D5F-DBF7E30D4180}" type="datetimeFigureOut">
              <a:rPr lang="en-GB" smtClean="0"/>
              <a:t>18/03/2021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293105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3DFE3-22C9-4EE2-9D5F-DBF7E30D4180}" type="datetimeFigureOut">
              <a:rPr lang="en-GB" smtClean="0"/>
              <a:t>18/03/2021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331192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D3DFE3-22C9-4EE2-9D5F-DBF7E30D4180}"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266054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D3DFE3-22C9-4EE2-9D5F-DBF7E30D4180}"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C7823-727B-4F88-A66A-ADD4CDF71B59}" type="slidenum">
              <a:rPr lang="en-GB" smtClean="0"/>
              <a:t>‹#›</a:t>
            </a:fld>
            <a:endParaRPr lang="en-GB"/>
          </a:p>
        </p:txBody>
      </p:sp>
    </p:spTree>
    <p:extLst>
      <p:ext uri="{BB962C8B-B14F-4D97-AF65-F5344CB8AC3E}">
        <p14:creationId xmlns:p14="http://schemas.microsoft.com/office/powerpoint/2010/main" val="402988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D3DFE3-22C9-4EE2-9D5F-DBF7E30D4180}" type="datetimeFigureOut">
              <a:rPr lang="en-GB" smtClean="0"/>
              <a:t>18/03/2021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ACC7823-727B-4F88-A66A-ADD4CDF71B59}" type="slidenum">
              <a:rPr lang="en-GB" smtClean="0"/>
              <a:t>‹#›</a:t>
            </a:fld>
            <a:endParaRPr lang="en-GB"/>
          </a:p>
        </p:txBody>
      </p:sp>
    </p:spTree>
    <p:extLst>
      <p:ext uri="{BB962C8B-B14F-4D97-AF65-F5344CB8AC3E}">
        <p14:creationId xmlns:p14="http://schemas.microsoft.com/office/powerpoint/2010/main" val="372475773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fif"/><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63DF-5845-42C6-ABCE-92857CD94F4A}"/>
              </a:ext>
            </a:extLst>
          </p:cNvPr>
          <p:cNvSpPr>
            <a:spLocks noGrp="1"/>
          </p:cNvSpPr>
          <p:nvPr>
            <p:ph type="ctrTitle"/>
          </p:nvPr>
        </p:nvSpPr>
        <p:spPr>
          <a:xfrm>
            <a:off x="4057575" y="609600"/>
            <a:ext cx="5216426" cy="685800"/>
          </a:xfrm>
        </p:spPr>
        <p:txBody>
          <a:bodyPr vert="horz" lIns="91440" tIns="45720" rIns="91440" bIns="45720" rtlCol="0" anchor="t">
            <a:normAutofit/>
          </a:bodyPr>
          <a:lstStyle/>
          <a:p>
            <a:pPr algn="l">
              <a:lnSpc>
                <a:spcPct val="90000"/>
              </a:lnSpc>
            </a:pPr>
            <a:r>
              <a:rPr lang="en-US" sz="1200" b="1" dirty="0"/>
              <a:t>OBSTETRIC ANAESTHETIC SURVEY DURING COVID 19 AT A DGH</a:t>
            </a:r>
            <a:br>
              <a:rPr lang="en-US" sz="1200" dirty="0"/>
            </a:br>
            <a:r>
              <a:rPr lang="en-US" sz="1200" b="1" dirty="0"/>
              <a:t>Dr M </a:t>
            </a:r>
            <a:r>
              <a:rPr lang="en-US" sz="1200" b="1" dirty="0" err="1"/>
              <a:t>Saghir</a:t>
            </a:r>
            <a:r>
              <a:rPr lang="en-US" sz="1200" b="1" dirty="0"/>
              <a:t>, Dr C Kataria,  Dr O Kehinde, Dr D </a:t>
            </a:r>
            <a:r>
              <a:rPr lang="en-US" sz="1200" b="1" dirty="0" err="1"/>
              <a:t>Devis</a:t>
            </a:r>
            <a:br>
              <a:rPr lang="en-US" sz="1200" b="1" dirty="0"/>
            </a:br>
            <a:r>
              <a:rPr lang="en-US" sz="1200" b="1" dirty="0"/>
              <a:t>Warrington and Halton hospital</a:t>
            </a:r>
          </a:p>
        </p:txBody>
      </p:sp>
      <p:sp>
        <p:nvSpPr>
          <p:cNvPr id="3" name="Subtitle 2">
            <a:extLst>
              <a:ext uri="{FF2B5EF4-FFF2-40B4-BE49-F238E27FC236}">
                <a16:creationId xmlns:a16="http://schemas.microsoft.com/office/drawing/2014/main" id="{AB81857E-D247-49FE-AE86-32BDE76E0477}"/>
              </a:ext>
            </a:extLst>
          </p:cNvPr>
          <p:cNvSpPr>
            <a:spLocks noGrp="1"/>
          </p:cNvSpPr>
          <p:nvPr>
            <p:ph type="subTitle" idx="1"/>
          </p:nvPr>
        </p:nvSpPr>
        <p:spPr>
          <a:xfrm>
            <a:off x="4063504" y="1235529"/>
            <a:ext cx="5210497" cy="5195526"/>
          </a:xfrm>
        </p:spPr>
        <p:txBody>
          <a:bodyPr vert="horz" lIns="91440" tIns="45720" rIns="91440" bIns="45720" rtlCol="0">
            <a:normAutofit/>
          </a:bodyPr>
          <a:lstStyle/>
          <a:p>
            <a:pPr algn="l">
              <a:lnSpc>
                <a:spcPct val="150000"/>
              </a:lnSpc>
              <a:buFont typeface="Wingdings 3" charset="2"/>
              <a:buChar char=""/>
            </a:pPr>
            <a:r>
              <a:rPr lang="en-US" sz="600" dirty="0">
                <a:solidFill>
                  <a:schemeClr val="tx1">
                    <a:lumMod val="75000"/>
                    <a:lumOff val="25000"/>
                  </a:schemeClr>
                </a:solidFill>
              </a:rPr>
              <a:t>INTRODUCTION: During the year 2020/2021 WARRINGTON AND HALTON HOSPITAL like the rest of the country was faced with the pandemic. While most of the anaesthetic and intensive care staff was dedicated to manage the winter wave, the hospital is also a busy site for maternity services in the region. The hospital has  3000 deliveries/year,24/7 anaesthetic cover for </a:t>
            </a:r>
            <a:r>
              <a:rPr lang="en-US" sz="600" dirty="0" err="1">
                <a:solidFill>
                  <a:schemeClr val="tx1">
                    <a:lumMod val="75000"/>
                    <a:lumOff val="25000"/>
                  </a:schemeClr>
                </a:solidFill>
              </a:rPr>
              <a:t>labour</a:t>
            </a:r>
            <a:r>
              <a:rPr lang="en-US" sz="600" dirty="0">
                <a:solidFill>
                  <a:schemeClr val="tx1">
                    <a:lumMod val="75000"/>
                    <a:lumOff val="25000"/>
                  </a:schemeClr>
                </a:solidFill>
              </a:rPr>
              <a:t> ward which is a significant portion of anesthetic elective and emergency work.   A patient satisfaction survey was undertaken to assess the feedback of anaesthetic management with regards to obstetric patients.</a:t>
            </a:r>
          </a:p>
          <a:p>
            <a:pPr algn="l">
              <a:lnSpc>
                <a:spcPct val="150000"/>
              </a:lnSpc>
              <a:buFont typeface="Wingdings 3" charset="2"/>
              <a:buChar char=""/>
            </a:pPr>
            <a:r>
              <a:rPr lang="en-US" sz="600" dirty="0">
                <a:solidFill>
                  <a:schemeClr val="tx1">
                    <a:lumMod val="75000"/>
                    <a:lumOff val="25000"/>
                  </a:schemeClr>
                </a:solidFill>
              </a:rPr>
              <a:t>METHODS:  As per ASCA STANDARD 4.2.3.1 Continuous measurements of the clinical outcomes of elective and emergency anaesthesia is undertaken and plans put in place to act on the findings.</a:t>
            </a:r>
          </a:p>
          <a:p>
            <a:pPr algn="l">
              <a:lnSpc>
                <a:spcPct val="150000"/>
              </a:lnSpc>
            </a:pPr>
            <a:r>
              <a:rPr lang="en-US" sz="600" dirty="0">
                <a:solidFill>
                  <a:schemeClr val="tx1">
                    <a:lumMod val="75000"/>
                    <a:lumOff val="25000"/>
                  </a:schemeClr>
                </a:solidFill>
              </a:rPr>
              <a:t>The patient satisfaction survey was undertaken for 4 weeks. The areas were assessed keeping in mind maternal dissatisfaction findings </a:t>
            </a:r>
            <a:r>
              <a:rPr lang="en-US" sz="600" dirty="0" err="1">
                <a:solidFill>
                  <a:schemeClr val="tx1">
                    <a:lumMod val="75000"/>
                    <a:lumOff val="25000"/>
                  </a:schemeClr>
                </a:solidFill>
              </a:rPr>
              <a:t>ie</a:t>
            </a:r>
            <a:r>
              <a:rPr lang="en-US" sz="600" dirty="0">
                <a:solidFill>
                  <a:schemeClr val="tx1">
                    <a:lumMod val="75000"/>
                    <a:lumOff val="25000"/>
                  </a:schemeClr>
                </a:solidFill>
              </a:rPr>
              <a:t>; Pain intensity during the 1st &amp;  2nd stage of </a:t>
            </a:r>
            <a:r>
              <a:rPr lang="en-US" sz="600" dirty="0" err="1">
                <a:solidFill>
                  <a:schemeClr val="tx1">
                    <a:lumMod val="75000"/>
                    <a:lumOff val="25000"/>
                  </a:schemeClr>
                </a:solidFill>
              </a:rPr>
              <a:t>labour</a:t>
            </a:r>
            <a:r>
              <a:rPr lang="en-US" sz="600" dirty="0">
                <a:solidFill>
                  <a:schemeClr val="tx1">
                    <a:lumMod val="75000"/>
                    <a:lumOff val="25000"/>
                  </a:schemeClr>
                </a:solidFill>
              </a:rPr>
              <a:t>, Delay &gt; 15 min in providing epidural analgesia, Postpartum pain intensity ,Postpartum headache ,Pruritus (1).</a:t>
            </a:r>
          </a:p>
          <a:p>
            <a:pPr algn="l">
              <a:lnSpc>
                <a:spcPct val="150000"/>
              </a:lnSpc>
            </a:pPr>
            <a:r>
              <a:rPr lang="en-US" sz="600" dirty="0">
                <a:solidFill>
                  <a:schemeClr val="tx1">
                    <a:lumMod val="75000"/>
                    <a:lumOff val="25000"/>
                  </a:schemeClr>
                </a:solidFill>
              </a:rPr>
              <a:t>A Performa( was generated in liaison with patient experience team  to seek feedback regarding the maternal satisfaction with the anaesthetic interventions performed </a:t>
            </a:r>
            <a:r>
              <a:rPr lang="en-US" sz="600" dirty="0" err="1">
                <a:solidFill>
                  <a:schemeClr val="tx1">
                    <a:lumMod val="75000"/>
                    <a:lumOff val="25000"/>
                  </a:schemeClr>
                </a:solidFill>
              </a:rPr>
              <a:t>ie.Labour</a:t>
            </a:r>
            <a:r>
              <a:rPr lang="en-US" sz="600" dirty="0">
                <a:solidFill>
                  <a:schemeClr val="tx1">
                    <a:lumMod val="75000"/>
                    <a:lumOff val="25000"/>
                  </a:schemeClr>
                </a:solidFill>
              </a:rPr>
              <a:t> epidural, Spinal anaesthetic or General anaesthetic. </a:t>
            </a:r>
            <a:r>
              <a:rPr lang="en-GB" sz="600" dirty="0">
                <a:solidFill>
                  <a:schemeClr val="tx1">
                    <a:lumMod val="75000"/>
                    <a:lumOff val="25000"/>
                  </a:schemeClr>
                </a:solidFill>
              </a:rPr>
              <a:t> Questions were formatted to assess satisfaction with Information provided about the anaesthetic procedure performed, the “manner” in which it was administered, the pain relief provided and the promptness of anaesthetic response (labour epidural).</a:t>
            </a:r>
            <a:r>
              <a:rPr lang="en-US" sz="600" dirty="0">
                <a:solidFill>
                  <a:schemeClr val="tx1">
                    <a:lumMod val="75000"/>
                    <a:lumOff val="25000"/>
                  </a:schemeClr>
                </a:solidFill>
              </a:rPr>
              <a:t> A free text was also added to the survey for comments and suggestions. A prospective data collection took place 2 weeks in January 2021 (face to face follow up-9 patients)  and 2 weeks in  February 2021 (face to face &amp; telephone interview if gone home)—(32 patients)</a:t>
            </a:r>
          </a:p>
          <a:p>
            <a:pPr algn="l">
              <a:lnSpc>
                <a:spcPct val="150000"/>
              </a:lnSpc>
              <a:buFont typeface="Wingdings 3" charset="2"/>
              <a:buChar char=""/>
            </a:pPr>
            <a:r>
              <a:rPr lang="en-US" sz="600" dirty="0">
                <a:solidFill>
                  <a:schemeClr val="tx1">
                    <a:lumMod val="75000"/>
                    <a:lumOff val="25000"/>
                  </a:schemeClr>
                </a:solidFill>
              </a:rPr>
              <a:t>OUR FINDINGS AND RESULTS:  Total 41 patients surveyed,100 % patient satisfaction with regards to anaesthetic management. 88%-Very happy,12% -satisfied and 0%- Not satisfied.32 (78%) patients gave helpful comments comprising of overall experience-20,Staff/team-3,Anaesthetist-5,Misc-2 and Suggestions-2</a:t>
            </a:r>
          </a:p>
          <a:p>
            <a:pPr algn="l">
              <a:lnSpc>
                <a:spcPct val="150000"/>
              </a:lnSpc>
              <a:buFont typeface="Wingdings 3" charset="2"/>
              <a:buChar char=""/>
            </a:pPr>
            <a:r>
              <a:rPr lang="en-US" sz="600" dirty="0">
                <a:solidFill>
                  <a:schemeClr val="tx1">
                    <a:lumMod val="75000"/>
                    <a:lumOff val="25000"/>
                  </a:schemeClr>
                </a:solidFill>
              </a:rPr>
              <a:t>DISCUSSION: All our patients were very happy or satisfied with anaesthetic care. </a:t>
            </a:r>
            <a:r>
              <a:rPr lang="en-GB" sz="600" dirty="0">
                <a:solidFill>
                  <a:schemeClr val="tx1">
                    <a:lumMod val="75000"/>
                    <a:lumOff val="25000"/>
                  </a:schemeClr>
                </a:solidFill>
              </a:rPr>
              <a:t>Numerous positive comments were received regarding care. Patients felt they were looked after even when complications occurred (1 PDPH requiring blood patch). </a:t>
            </a:r>
            <a:endParaRPr lang="en-US" sz="600" dirty="0">
              <a:solidFill>
                <a:schemeClr val="tx1">
                  <a:lumMod val="75000"/>
                  <a:lumOff val="25000"/>
                </a:schemeClr>
              </a:solidFill>
            </a:endParaRPr>
          </a:p>
          <a:p>
            <a:pPr algn="l">
              <a:lnSpc>
                <a:spcPct val="150000"/>
              </a:lnSpc>
              <a:buFont typeface="Wingdings 3" charset="2"/>
              <a:buChar char=""/>
            </a:pPr>
            <a:r>
              <a:rPr lang="en-US" sz="600" dirty="0">
                <a:solidFill>
                  <a:schemeClr val="tx1">
                    <a:lumMod val="75000"/>
                    <a:lumOff val="25000"/>
                  </a:schemeClr>
                </a:solidFill>
              </a:rPr>
              <a:t>CONCLUSION </a:t>
            </a:r>
            <a:r>
              <a:rPr lang="en-GB" sz="600" dirty="0">
                <a:solidFill>
                  <a:schemeClr val="tx1">
                    <a:lumMod val="75000"/>
                    <a:lumOff val="25000"/>
                  </a:schemeClr>
                </a:solidFill>
              </a:rPr>
              <a:t>This highlights the fact that patient satisfaction is a subjective feeling and patient satisfaction survey can be used as a performance measure of health care quality.</a:t>
            </a:r>
          </a:p>
          <a:p>
            <a:pPr algn="l">
              <a:lnSpc>
                <a:spcPct val="150000"/>
              </a:lnSpc>
            </a:pPr>
            <a:r>
              <a:rPr lang="en-US" sz="600" dirty="0">
                <a:solidFill>
                  <a:schemeClr val="tx1">
                    <a:lumMod val="75000"/>
                    <a:lumOff val="25000"/>
                  </a:schemeClr>
                </a:solidFill>
              </a:rPr>
              <a:t>The study has helped shape a regular review by doing a snap shot of maternal satisfaction and a plan to introduce a new patient electronic system to help relook at how the follow up information is gathered and recorded.</a:t>
            </a:r>
          </a:p>
          <a:p>
            <a:pPr algn="l">
              <a:lnSpc>
                <a:spcPct val="150000"/>
              </a:lnSpc>
              <a:buFont typeface="Wingdings 3" charset="2"/>
              <a:buChar char=""/>
            </a:pPr>
            <a:r>
              <a:rPr lang="en-US" sz="600" dirty="0">
                <a:solidFill>
                  <a:schemeClr val="tx1">
                    <a:lumMod val="75000"/>
                    <a:lumOff val="25000"/>
                  </a:schemeClr>
                </a:solidFill>
              </a:rPr>
              <a:t>REFERENCES</a:t>
            </a:r>
          </a:p>
          <a:p>
            <a:pPr algn="l">
              <a:lnSpc>
                <a:spcPct val="150000"/>
              </a:lnSpc>
              <a:buFont typeface="Wingdings 3" charset="2"/>
              <a:buChar char=""/>
            </a:pPr>
            <a:r>
              <a:rPr lang="en-US" sz="600" dirty="0">
                <a:solidFill>
                  <a:schemeClr val="tx1">
                    <a:lumMod val="75000"/>
                    <a:lumOff val="25000"/>
                  </a:schemeClr>
                </a:solidFill>
              </a:rPr>
              <a:t>1.Determinants of women's dissatisfaction with anaesthesia care in </a:t>
            </a:r>
            <a:r>
              <a:rPr lang="en-US" sz="600" dirty="0" err="1">
                <a:solidFill>
                  <a:schemeClr val="tx1">
                    <a:lumMod val="75000"/>
                    <a:lumOff val="25000"/>
                  </a:schemeClr>
                </a:solidFill>
              </a:rPr>
              <a:t>labour</a:t>
            </a:r>
            <a:r>
              <a:rPr lang="en-US" sz="600" dirty="0">
                <a:solidFill>
                  <a:schemeClr val="tx1">
                    <a:lumMod val="75000"/>
                    <a:lumOff val="25000"/>
                  </a:schemeClr>
                </a:solidFill>
              </a:rPr>
              <a:t> and </a:t>
            </a:r>
            <a:r>
              <a:rPr lang="en-US" sz="600" dirty="0" err="1">
                <a:solidFill>
                  <a:schemeClr val="tx1">
                    <a:lumMod val="75000"/>
                    <a:lumOff val="25000"/>
                  </a:schemeClr>
                </a:solidFill>
              </a:rPr>
              <a:t>delivery.M</a:t>
            </a:r>
            <a:r>
              <a:rPr lang="en-US" sz="600" dirty="0">
                <a:solidFill>
                  <a:schemeClr val="tx1">
                    <a:lumMod val="75000"/>
                    <a:lumOff val="25000"/>
                  </a:schemeClr>
                </a:solidFill>
              </a:rPr>
              <a:t>. </a:t>
            </a:r>
            <a:r>
              <a:rPr lang="en-US" sz="600" dirty="0" err="1">
                <a:solidFill>
                  <a:schemeClr val="tx1">
                    <a:lumMod val="75000"/>
                    <a:lumOff val="25000"/>
                  </a:schemeClr>
                </a:solidFill>
              </a:rPr>
              <a:t>Yurashevich</a:t>
            </a:r>
            <a:r>
              <a:rPr lang="en-US" sz="600" dirty="0">
                <a:solidFill>
                  <a:schemeClr val="tx1">
                    <a:lumMod val="75000"/>
                    <a:lumOff val="25000"/>
                  </a:schemeClr>
                </a:solidFill>
              </a:rPr>
              <a:t>  B. Carvalho  A. J. </a:t>
            </a:r>
            <a:r>
              <a:rPr lang="en-US" sz="600" dirty="0" err="1">
                <a:solidFill>
                  <a:schemeClr val="tx1">
                    <a:lumMod val="75000"/>
                    <a:lumOff val="25000"/>
                  </a:schemeClr>
                </a:solidFill>
              </a:rPr>
              <a:t>Butwick</a:t>
            </a:r>
            <a:r>
              <a:rPr lang="en-US" sz="600" dirty="0">
                <a:solidFill>
                  <a:schemeClr val="tx1">
                    <a:lumMod val="75000"/>
                    <a:lumOff val="25000"/>
                  </a:schemeClr>
                </a:solidFill>
              </a:rPr>
              <a:t>  K. Ando  P. D. Flood</a:t>
            </a:r>
          </a:p>
          <a:p>
            <a:pPr algn="l">
              <a:lnSpc>
                <a:spcPct val="150000"/>
              </a:lnSpc>
              <a:buFont typeface="Wingdings 3" charset="2"/>
              <a:buChar char=""/>
            </a:pPr>
            <a:endParaRPr lang="en-US" sz="600" dirty="0">
              <a:solidFill>
                <a:schemeClr val="tx1">
                  <a:lumMod val="75000"/>
                  <a:lumOff val="25000"/>
                </a:schemeClr>
              </a:solidFill>
            </a:endParaRPr>
          </a:p>
          <a:p>
            <a:pPr algn="l">
              <a:lnSpc>
                <a:spcPct val="90000"/>
              </a:lnSpc>
              <a:buFont typeface="Wingdings 3" charset="2"/>
              <a:buChar char=""/>
            </a:pPr>
            <a:endParaRPr lang="en-US" sz="600" dirty="0">
              <a:solidFill>
                <a:schemeClr val="tx1">
                  <a:lumMod val="75000"/>
                  <a:lumOff val="25000"/>
                </a:schemeClr>
              </a:solidFill>
            </a:endParaRPr>
          </a:p>
          <a:p>
            <a:pPr algn="l">
              <a:lnSpc>
                <a:spcPct val="90000"/>
              </a:lnSpc>
              <a:buFont typeface="Wingdings 3" charset="2"/>
              <a:buChar char=""/>
            </a:pPr>
            <a:endParaRPr lang="en-US" sz="600" dirty="0">
              <a:solidFill>
                <a:schemeClr val="tx1">
                  <a:lumMod val="75000"/>
                  <a:lumOff val="25000"/>
                </a:schemeClr>
              </a:solidFill>
            </a:endParaRPr>
          </a:p>
          <a:p>
            <a:pPr algn="l">
              <a:lnSpc>
                <a:spcPct val="90000"/>
              </a:lnSpc>
              <a:buFont typeface="Wingdings 3" charset="2"/>
              <a:buChar char=""/>
            </a:pPr>
            <a:endParaRPr lang="en-US" sz="600" dirty="0">
              <a:solidFill>
                <a:schemeClr val="tx1">
                  <a:lumMod val="75000"/>
                  <a:lumOff val="25000"/>
                </a:schemeClr>
              </a:solidFill>
            </a:endParaRPr>
          </a:p>
          <a:p>
            <a:pPr algn="l">
              <a:lnSpc>
                <a:spcPct val="90000"/>
              </a:lnSpc>
              <a:buFont typeface="Wingdings 3" charset="2"/>
              <a:buChar char=""/>
            </a:pPr>
            <a:endParaRPr lang="en-US" sz="600" dirty="0">
              <a:solidFill>
                <a:schemeClr val="tx1">
                  <a:lumMod val="75000"/>
                  <a:lumOff val="25000"/>
                </a:schemeClr>
              </a:solidFill>
            </a:endParaRPr>
          </a:p>
        </p:txBody>
      </p:sp>
      <p:pic>
        <p:nvPicPr>
          <p:cNvPr id="9" name="Picture 8" descr="Graphical user interface, text, application&#10;&#10;Description automatically generated">
            <a:extLst>
              <a:ext uri="{FF2B5EF4-FFF2-40B4-BE49-F238E27FC236}">
                <a16:creationId xmlns:a16="http://schemas.microsoft.com/office/drawing/2014/main" id="{302B1952-8748-4EEB-948E-D097E3BB2C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1045" y="6228940"/>
            <a:ext cx="1120955" cy="629060"/>
          </a:xfrm>
          <a:prstGeom prst="rect">
            <a:avLst/>
          </a:prstGeom>
        </p:spPr>
      </p:pic>
      <p:graphicFrame>
        <p:nvGraphicFramePr>
          <p:cNvPr id="38" name="Content Placeholder 3">
            <a:extLst>
              <a:ext uri="{FF2B5EF4-FFF2-40B4-BE49-F238E27FC236}">
                <a16:creationId xmlns:a16="http://schemas.microsoft.com/office/drawing/2014/main" id="{25F11B4F-C426-4039-85DD-869340032493}"/>
              </a:ext>
            </a:extLst>
          </p:cNvPr>
          <p:cNvGraphicFramePr>
            <a:graphicFrameLocks/>
          </p:cNvGraphicFramePr>
          <p:nvPr>
            <p:extLst>
              <p:ext uri="{D42A27DB-BD31-4B8C-83A1-F6EECF244321}">
                <p14:modId xmlns:p14="http://schemas.microsoft.com/office/powerpoint/2010/main" val="856979993"/>
              </p:ext>
            </p:extLst>
          </p:nvPr>
        </p:nvGraphicFramePr>
        <p:xfrm>
          <a:off x="835706" y="750917"/>
          <a:ext cx="2772908" cy="10889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2" name="Content Placeholder 3">
            <a:extLst>
              <a:ext uri="{FF2B5EF4-FFF2-40B4-BE49-F238E27FC236}">
                <a16:creationId xmlns:a16="http://schemas.microsoft.com/office/drawing/2014/main" id="{66847C00-3324-4D22-924F-8B76C04B89A1}"/>
              </a:ext>
            </a:extLst>
          </p:cNvPr>
          <p:cNvGraphicFramePr>
            <a:graphicFrameLocks/>
          </p:cNvGraphicFramePr>
          <p:nvPr>
            <p:extLst>
              <p:ext uri="{D42A27DB-BD31-4B8C-83A1-F6EECF244321}">
                <p14:modId xmlns:p14="http://schemas.microsoft.com/office/powerpoint/2010/main" val="2154906015"/>
              </p:ext>
            </p:extLst>
          </p:nvPr>
        </p:nvGraphicFramePr>
        <p:xfrm>
          <a:off x="835706" y="2005363"/>
          <a:ext cx="2772908" cy="163308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ontent Placeholder 3">
            <a:extLst>
              <a:ext uri="{FF2B5EF4-FFF2-40B4-BE49-F238E27FC236}">
                <a16:creationId xmlns:a16="http://schemas.microsoft.com/office/drawing/2014/main" id="{FD99A016-0C36-49B8-97AB-4934A703E670}"/>
              </a:ext>
            </a:extLst>
          </p:cNvPr>
          <p:cNvGraphicFramePr>
            <a:graphicFrameLocks/>
          </p:cNvGraphicFramePr>
          <p:nvPr>
            <p:extLst>
              <p:ext uri="{D42A27DB-BD31-4B8C-83A1-F6EECF244321}">
                <p14:modId xmlns:p14="http://schemas.microsoft.com/office/powerpoint/2010/main" val="3938176015"/>
              </p:ext>
            </p:extLst>
          </p:nvPr>
        </p:nvGraphicFramePr>
        <p:xfrm>
          <a:off x="835706" y="3803926"/>
          <a:ext cx="2772908" cy="130651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5" name="Content Placeholder 3">
            <a:extLst>
              <a:ext uri="{FF2B5EF4-FFF2-40B4-BE49-F238E27FC236}">
                <a16:creationId xmlns:a16="http://schemas.microsoft.com/office/drawing/2014/main" id="{90E4A3EA-F7FD-4DDB-82C3-5DB7656CF96A}"/>
              </a:ext>
            </a:extLst>
          </p:cNvPr>
          <p:cNvGraphicFramePr>
            <a:graphicFrameLocks/>
          </p:cNvGraphicFramePr>
          <p:nvPr>
            <p:extLst>
              <p:ext uri="{D42A27DB-BD31-4B8C-83A1-F6EECF244321}">
                <p14:modId xmlns:p14="http://schemas.microsoft.com/office/powerpoint/2010/main" val="3706123708"/>
              </p:ext>
            </p:extLst>
          </p:nvPr>
        </p:nvGraphicFramePr>
        <p:xfrm>
          <a:off x="835706" y="5275917"/>
          <a:ext cx="2772908" cy="11551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329150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117</TotalTime>
  <Words>553</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Facet</vt:lpstr>
      <vt:lpstr>OBSTETRIC ANAESTHETIC SURVEY DURING COVID 19 AT A DGH Dr M Saghir, Dr C Kataria,  Dr O Kehinde, Dr D Devis Warrington and Halton hospital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OBSTETRIC ANAESTHETIC SURVEY DURING COVID 19 AT A DGH Dr M Saghir, Dr C Kataria,  Dr O Kehinde, Dr D Devis Warrington and Halton hospital</dc:title>
  <dc:creator>SAGHIR, Mariam (WARRINGTON AND HALTON TEACHING HOSPITALS NHS FOUNDATION TRUST)</dc:creator>
  <cp:lastModifiedBy>KATARIA, Chetana (WARRINGTON AND HALTON TEACHING HOSPITALS NHS FOUNDATION TRUST)</cp:lastModifiedBy>
  <cp:revision>17</cp:revision>
  <dcterms:created xsi:type="dcterms:W3CDTF">2021-03-01T20:22:05Z</dcterms:created>
  <dcterms:modified xsi:type="dcterms:W3CDTF">2021-03-18T12:37:50Z</dcterms:modified>
</cp:coreProperties>
</file>